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20104100" cy="11315700"/>
  <p:notesSz cx="20104100" cy="11315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3F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94694"/>
  </p:normalViewPr>
  <p:slideViewPr>
    <p:cSldViewPr>
      <p:cViewPr varScale="1">
        <p:scale>
          <a:sx n="73" d="100"/>
          <a:sy n="73" d="100"/>
        </p:scale>
        <p:origin x="1152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7867"/>
            <a:ext cx="17088486" cy="237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587300" y="123986"/>
            <a:ext cx="9517380" cy="11184890"/>
          </a:xfrm>
          <a:custGeom>
            <a:avLst/>
            <a:gdLst/>
            <a:ahLst/>
            <a:cxnLst/>
            <a:rect l="l" t="t" r="r" b="b"/>
            <a:pathLst>
              <a:path w="9517380" h="11184890">
                <a:moveTo>
                  <a:pt x="9516798" y="0"/>
                </a:moveTo>
                <a:lnTo>
                  <a:pt x="0" y="0"/>
                </a:lnTo>
                <a:lnTo>
                  <a:pt x="0" y="11184571"/>
                </a:lnTo>
                <a:lnTo>
                  <a:pt x="9516798" y="11184571"/>
                </a:lnTo>
                <a:lnTo>
                  <a:pt x="9516798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9627" y="3427476"/>
            <a:ext cx="17124844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2611"/>
            <a:ext cx="18093690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do.com/" TargetMode="External"/><Relationship Id="rId4" Type="http://schemas.openxmlformats.org/officeDocument/2006/relationships/hyperlink" Target="https://www.bdo.com/BDO/media/Report-PDFs/Digital%20Transformation/2021-Retail-Digital-Transformation-Survey_Web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us/Documents/consumer-business/2022-retail-industry-outlook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use.com/success/office-depot-modernizes-and-saves-over-40-in-it-management-costs-with-suse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nture.com/_acnmedia/PDF-92/Accenture-Securing-Customer-Trust-Retail-Cyber-Resilienc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suse.com/sector/retail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se.com/success/c-and-a/" TargetMode="External"/><Relationship Id="rId5" Type="http://schemas.openxmlformats.org/officeDocument/2006/relationships/hyperlink" Target="https://www.suse.com/success/carrefoursa/" TargetMode="External"/><Relationship Id="rId4" Type="http://schemas.openxmlformats.org/officeDocument/2006/relationships/hyperlink" Target="https://www.suse.com/success/office-depot-modernizes-and-saves-over-40-in-it-management-costs-with-su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11127"/>
            <a:chOff x="0" y="0"/>
            <a:chExt cx="20104100" cy="1131112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11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2" y="905255"/>
              <a:ext cx="1673352" cy="304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25231" y="5802884"/>
            <a:ext cx="6514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D12FB42-0FAF-493B-4282-AC79E7066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2050" y="3507867"/>
            <a:ext cx="8544242" cy="2376297"/>
          </a:xfrm>
        </p:spPr>
        <p:txBody>
          <a:bodyPr/>
          <a:lstStyle/>
          <a:p>
            <a:r>
              <a:rPr lang="en" altLang="zh-CN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个性化你面向未来的商店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7E09F9CA-315C-4A31-169C-AD9CF23738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197951" y="5884164"/>
            <a:ext cx="7036434" cy="382156"/>
          </a:xfrm>
        </p:spPr>
        <p:txBody>
          <a:bodyPr/>
          <a:lstStyle/>
          <a:p>
            <a:r>
              <a:rPr lang="en" altLang="zh-CN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加速端到端的零售转型</a:t>
            </a:r>
            <a:endParaRPr lang="en" altLang="zh-CN"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38541"/>
              <a:ext cx="10597151" cy="4670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583" y="6635495"/>
              <a:ext cx="8202168" cy="4675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58423" y="1636268"/>
            <a:ext cx="53663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零售业的五个需求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66268" y="2609850"/>
            <a:ext cx="6182360" cy="11670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敏捷性和灵活性：疫情之后，客户的期望也在演变。要提供最佳体验，进一步实施技术是必须的，而这需要一个灵活的核心。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>
            <a:off x="11967840" y="2721356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01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2850" y="2727664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268" y="4261866"/>
            <a:ext cx="6182360" cy="8611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边缘零售：光进行数字化是不够的。现在还需要消费者体验的差异化，其中大部分发生在离客户最近的边缘位置。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1" name="object 11"/>
          <p:cNvSpPr txBox="1">
            <a:spLocks/>
          </p:cNvSpPr>
          <p:nvPr/>
        </p:nvSpPr>
        <p:spPr>
          <a:xfrm>
            <a:off x="11967840" y="4382515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02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22850" y="4388138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66268" y="5919978"/>
            <a:ext cx="6182360" cy="8611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成本转化：要开展全渠道运营并分配资金来进一步创新，成本效益将成为企业未来战略的核心。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11967840" y="6037579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03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22850" y="6044422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6268" y="7581139"/>
            <a:ext cx="6182360" cy="11670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弹性：零售商需要支持超快速交易和最新洞察。因此，关键业务应用程序（例如 SAP）需要全天候正常运行。</a:t>
            </a:r>
            <a:r>
              <a:rPr lang="en-US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lang="zh-CN" alt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7" name="object 17"/>
          <p:cNvSpPr txBox="1">
            <a:spLocks/>
          </p:cNvSpPr>
          <p:nvPr/>
        </p:nvSpPr>
        <p:spPr>
          <a:xfrm>
            <a:off x="11967840" y="7689595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04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22850" y="7694321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66268" y="9236203"/>
            <a:ext cx="6182360" cy="8599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40"/>
              </a:spcBef>
            </a:pPr>
            <a:r>
              <a:rPr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>安全：随着零售基础设施实现端到端数字化，保护运营技术、知识产权和客户信息势在必行。</a:t>
            </a:r>
            <a:r>
              <a:rPr lang="en-US" altLang="zh-CN"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Century Gothic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0" name="object 20"/>
          <p:cNvSpPr txBox="1">
            <a:spLocks/>
          </p:cNvSpPr>
          <p:nvPr/>
        </p:nvSpPr>
        <p:spPr>
          <a:xfrm>
            <a:off x="11967840" y="9344659"/>
            <a:ext cx="756000" cy="74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05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922850" y="9350499"/>
            <a:ext cx="720000" cy="4320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382" y="2386326"/>
            <a:ext cx="4357293" cy="41229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37795">
              <a:lnSpc>
                <a:spcPct val="116900"/>
              </a:lnSpc>
              <a:spcBef>
                <a:spcPts val="7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随着经济从 COVID-19 疫情中复苏，新的人口和技术转变成为常态，企业必须足够敏捷才能响应客户不断变化的期望。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8000"/>
              </a:lnSpc>
              <a:spcBef>
                <a:spcPts val="106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从固定的销售终端系统到完全自主的购物体验，每家零售商都将处于转型之旅的不同阶段。然而，他们都拥有共同的目标：取悦消费者、提高效率并开辟新的创收机会。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4375" y="2386326"/>
            <a:ext cx="4557674" cy="412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969"/>
              </a:spcBef>
            </a:pPr>
            <a:r>
              <a:rPr lang="en" altLang="zh-CN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而且他们都将面临类似的挑战：安全地管理端到端基础设施，并同时应对预算、历史 IT 设备和集成限制。</a:t>
            </a:r>
            <a:endParaRPr lang="en" altLang="zh-CN"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7700"/>
              </a:lnSpc>
              <a:spcBef>
                <a:spcPts val="969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在 SUSE，我们相信开放创新可以加强和加快转型。成功的企业必然是采用可互操作解决方案的企业，这样，无论现代化走向何处，这些解决方案都能助他们实现现代化。换句话说，只有能够利用技术来创建未来商店的零售商才能脱颖而出。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58326" y="7062564"/>
            <a:ext cx="3793723" cy="2365648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spcBef>
                <a:spcPts val="16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>零售商正在积极进行数字化转型，因此仅进行“数字化”是不够的。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3335">
              <a:lnSpc>
                <a:spcPct val="100000"/>
              </a:lnSpc>
              <a:spcBef>
                <a:spcPts val="969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5"/>
              </a:rPr>
              <a:t>www.bdo.com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9168" y="6789067"/>
            <a:ext cx="121041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85%</a:t>
            </a:r>
            <a:r>
              <a:rPr lang="en-US"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695452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零售商的挑战</a:t>
            </a:r>
            <a:r>
              <a:rPr lang="en-US"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4890"/>
            <a:chOff x="0" y="123986"/>
            <a:chExt cx="20104100" cy="11184890"/>
          </a:xfrm>
        </p:grpSpPr>
        <p:sp>
          <p:nvSpPr>
            <p:cNvPr id="3" name="object 3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49568"/>
              <a:ext cx="10587300" cy="57589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8717" y="2851728"/>
            <a:ext cx="4748744" cy="182049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65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只有选择最佳技术并支持敏捷、安全和优化的基础设施，零售商才能兑现端到端转型的承诺。这就是行业关键企业向 SUSE 寻求全面和开源解决方案的原因。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1273" y="857250"/>
            <a:ext cx="15240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提供：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6381" y="1515363"/>
            <a:ext cx="9497489" cy="7284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78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如何满足零售商的需求</a:t>
            </a:r>
            <a:r>
              <a:rPr lang="en-US"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6627" y="2785773"/>
            <a:ext cx="3347244" cy="16734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spcBef>
                <a:spcPts val="13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管理人员认为，消费者认为库存可用性比零售商忠诚度更重要。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850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www2.deloitte.com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3907" y="2372710"/>
            <a:ext cx="1401501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80%</a:t>
            </a:r>
            <a:r>
              <a:rPr lang="en-US"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5952" y="5547359"/>
            <a:ext cx="7162800" cy="57637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41273" y="1515363"/>
            <a:ext cx="7809433" cy="9040873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25755" algn="l"/>
              </a:tabLst>
            </a:pPr>
            <a:r>
              <a:rPr lang="en-US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1. 多功能的基础设施</a:t>
            </a:r>
            <a:r>
              <a:rPr lang="en" altLang="zh-CN"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lang="en" altLang="zh-CN"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25755" marR="5080">
              <a:lnSpc>
                <a:spcPct val="118500"/>
              </a:lnSpc>
              <a:spcBef>
                <a:spcPts val="625"/>
              </a:spcBef>
            </a:pPr>
            <a:r>
              <a:rPr lang="en" altLang="zh-CN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为了构建差异化的全渠道客户体验，零售商致力于推动快速数字化转型，但担心传统 IT 基础设施解决方案有锁定风险而且缺乏敏捷性。</a:t>
            </a:r>
            <a:endParaRPr lang="en" altLang="zh-CN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25755" marR="233679" indent="-635">
              <a:lnSpc>
                <a:spcPct val="116500"/>
              </a:lnSpc>
              <a:spcBef>
                <a:spcPts val="1065"/>
              </a:spcBef>
            </a:pPr>
            <a:r>
              <a:rPr lang="en" altLang="zh-C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SUSE 如何提供帮助：SUSE Manager for Retail 提供了一流的开源基础设施管理。SUSE Harvester 让技术堆栈面向未来并实现现代化，而 SUSE Linux Enterprise Server 是 SAP 客户的首选平台。</a:t>
            </a:r>
            <a:r>
              <a:rPr lang="en" altLang="zh-C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lang="en-US" sz="1600" dirty="0">
              <a:solidFill>
                <a:srgbClr val="FFFFFF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3845" indent="-271145">
              <a:lnSpc>
                <a:spcPct val="100000"/>
              </a:lnSpc>
              <a:spcBef>
                <a:spcPts val="1470"/>
              </a:spcBef>
              <a:buAutoNum type="arabicPeriod" startAt="2"/>
              <a:tabLst>
                <a:tab pos="283845" algn="l"/>
              </a:tabLst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端到端的客户体验转型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06070" marR="5080">
              <a:lnSpc>
                <a:spcPct val="118500"/>
              </a:lnSpc>
              <a:spcBef>
                <a:spcPts val="60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要推动增长，零售商必须提供个性化、可靠、无缝和差异化的客户体验。因此整合新技术和支持规模是必须的。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64160" marR="90170" indent="-635">
              <a:lnSpc>
                <a:spcPct val="118200"/>
              </a:lnSpc>
              <a:spcBef>
                <a:spcPts val="103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SUSE 如何提供帮助：SUSE Linux Enterprise Server15 SP3 允许零售商部署和利用最新的销售终端 (POS) 系统。SUSE Rancher 和轻量级 Kubernetes K3s 能跨资源受限的远程位置或物联网设备监控生产工作负载。SUSE 由 GitOps 驱动的持续交付能力可以管理多个边缘集群。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8290" indent="-275590">
              <a:lnSpc>
                <a:spcPct val="100000"/>
              </a:lnSpc>
              <a:buAutoNum type="arabicPeriod" startAt="3"/>
              <a:tabLst>
                <a:tab pos="288290" algn="l"/>
              </a:tabLst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基础设施管理优化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306070" marR="252095">
              <a:lnSpc>
                <a:spcPct val="118500"/>
              </a:lnSpc>
              <a:spcBef>
                <a:spcPts val="60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难以改变的旧系统通常会减缓技术的采用。想采纳激进转型战略的人都知道端到端基础设施管理的重要性。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85115" marR="100965" indent="-635">
              <a:lnSpc>
                <a:spcPct val="116500"/>
              </a:lnSpc>
              <a:spcBef>
                <a:spcPts val="106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SUSE 如何提供帮助：SUSE Manager for Retail 可扩展到数以万计的终端设备及更多设备。SUSE Rancher 提供了全面的管理视图，能简化和优化零售基础设施中边缘、POS 和其他技术的管理。</a:t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35502"/>
              <a:ext cx="10587300" cy="80730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44" y="3233927"/>
              <a:ext cx="9817608" cy="80772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925094" y="1605788"/>
            <a:ext cx="5966156" cy="15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关键业务 Linux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跨云和本地运行工作负载。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30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优势：加速创新并更快响应市场。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25094" y="3797300"/>
            <a:ext cx="5966156" cy="20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企业容器管理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编排容器化应用程序。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617855">
              <a:lnSpc>
                <a:spcPct val="114300"/>
              </a:lnSpc>
              <a:spcBef>
                <a:spcPts val="88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优势：最大限度提高开发敏捷性，统一集群，确保从中心到云再到边缘的操作一致性、工作负载管理和企业级安全。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lang="en"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25094" y="6359737"/>
            <a:ext cx="5966156" cy="15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运行 SAP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提供任务关键型 SAP 解决方案。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0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优势：降低服务中断风险，更快在本地和云端部署 SAP 服务。</a:t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765796" y="1724512"/>
            <a:ext cx="949960" cy="7618095"/>
            <a:chOff x="11765796" y="1724512"/>
            <a:chExt cx="949960" cy="7618095"/>
          </a:xfrm>
        </p:grpSpPr>
        <p:sp>
          <p:nvSpPr>
            <p:cNvPr id="9" name="object 9"/>
            <p:cNvSpPr/>
            <p:nvPr/>
          </p:nvSpPr>
          <p:spPr>
            <a:xfrm>
              <a:off x="11788593" y="6324783"/>
              <a:ext cx="655955" cy="655955"/>
            </a:xfrm>
            <a:custGeom>
              <a:avLst/>
              <a:gdLst/>
              <a:ahLst/>
              <a:cxnLst/>
              <a:rect l="l" t="t" r="r" b="b"/>
              <a:pathLst>
                <a:path w="655954" h="655954">
                  <a:moveTo>
                    <a:pt x="655645" y="327822"/>
                  </a:moveTo>
                  <a:lnTo>
                    <a:pt x="655645" y="257573"/>
                  </a:lnTo>
                  <a:lnTo>
                    <a:pt x="599960" y="257573"/>
                  </a:lnTo>
                  <a:lnTo>
                    <a:pt x="594319" y="238517"/>
                  </a:lnTo>
                  <a:lnTo>
                    <a:pt x="587391" y="220053"/>
                  </a:lnTo>
                  <a:lnTo>
                    <a:pt x="579232" y="202229"/>
                  </a:lnTo>
                  <a:lnTo>
                    <a:pt x="569898" y="185093"/>
                  </a:lnTo>
                  <a:lnTo>
                    <a:pt x="609300" y="145691"/>
                  </a:lnTo>
                  <a:lnTo>
                    <a:pt x="509953" y="46344"/>
                  </a:lnTo>
                  <a:lnTo>
                    <a:pt x="470551" y="85756"/>
                  </a:lnTo>
                  <a:lnTo>
                    <a:pt x="453420" y="76416"/>
                  </a:lnTo>
                  <a:lnTo>
                    <a:pt x="435595" y="68254"/>
                  </a:lnTo>
                  <a:lnTo>
                    <a:pt x="417128" y="61325"/>
                  </a:lnTo>
                  <a:lnTo>
                    <a:pt x="398071" y="55684"/>
                  </a:lnTo>
                  <a:lnTo>
                    <a:pt x="398071" y="0"/>
                  </a:lnTo>
                  <a:lnTo>
                    <a:pt x="257573" y="0"/>
                  </a:lnTo>
                  <a:lnTo>
                    <a:pt x="257573" y="55684"/>
                  </a:lnTo>
                  <a:lnTo>
                    <a:pt x="238518" y="61325"/>
                  </a:lnTo>
                  <a:lnTo>
                    <a:pt x="220054" y="68254"/>
                  </a:lnTo>
                  <a:lnTo>
                    <a:pt x="202233" y="76416"/>
                  </a:lnTo>
                  <a:lnTo>
                    <a:pt x="185104" y="85756"/>
                  </a:lnTo>
                  <a:lnTo>
                    <a:pt x="145691" y="46344"/>
                  </a:lnTo>
                  <a:lnTo>
                    <a:pt x="46344" y="145691"/>
                  </a:lnTo>
                  <a:lnTo>
                    <a:pt x="85756" y="185093"/>
                  </a:lnTo>
                  <a:lnTo>
                    <a:pt x="76416" y="202229"/>
                  </a:lnTo>
                  <a:lnTo>
                    <a:pt x="68254" y="220053"/>
                  </a:lnTo>
                  <a:lnTo>
                    <a:pt x="61325" y="238517"/>
                  </a:lnTo>
                  <a:lnTo>
                    <a:pt x="55684" y="257573"/>
                  </a:lnTo>
                  <a:lnTo>
                    <a:pt x="0" y="257573"/>
                  </a:lnTo>
                  <a:lnTo>
                    <a:pt x="0" y="398071"/>
                  </a:lnTo>
                  <a:lnTo>
                    <a:pt x="55684" y="398071"/>
                  </a:lnTo>
                  <a:lnTo>
                    <a:pt x="61325" y="417127"/>
                  </a:lnTo>
                  <a:lnTo>
                    <a:pt x="68254" y="435591"/>
                  </a:lnTo>
                  <a:lnTo>
                    <a:pt x="76416" y="453415"/>
                  </a:lnTo>
                  <a:lnTo>
                    <a:pt x="85756" y="470551"/>
                  </a:lnTo>
                  <a:lnTo>
                    <a:pt x="46344" y="509953"/>
                  </a:lnTo>
                  <a:lnTo>
                    <a:pt x="145691" y="609300"/>
                  </a:lnTo>
                  <a:lnTo>
                    <a:pt x="185104" y="569888"/>
                  </a:lnTo>
                  <a:lnTo>
                    <a:pt x="202233" y="579228"/>
                  </a:lnTo>
                  <a:lnTo>
                    <a:pt x="220054" y="587390"/>
                  </a:lnTo>
                  <a:lnTo>
                    <a:pt x="238518" y="594319"/>
                  </a:lnTo>
                  <a:lnTo>
                    <a:pt x="257573" y="599960"/>
                  </a:lnTo>
                  <a:lnTo>
                    <a:pt x="257573" y="655645"/>
                  </a:lnTo>
                  <a:lnTo>
                    <a:pt x="327822" y="655645"/>
                  </a:lnTo>
                </a:path>
                <a:path w="655954" h="655954">
                  <a:moveTo>
                    <a:pt x="327822" y="468320"/>
                  </a:moveTo>
                  <a:lnTo>
                    <a:pt x="283417" y="461157"/>
                  </a:lnTo>
                  <a:lnTo>
                    <a:pt x="244852" y="441211"/>
                  </a:lnTo>
                  <a:lnTo>
                    <a:pt x="214440" y="410796"/>
                  </a:lnTo>
                  <a:lnTo>
                    <a:pt x="194496" y="372228"/>
                  </a:lnTo>
                  <a:lnTo>
                    <a:pt x="187334" y="327822"/>
                  </a:lnTo>
                  <a:lnTo>
                    <a:pt x="194496" y="283416"/>
                  </a:lnTo>
                  <a:lnTo>
                    <a:pt x="214440" y="244848"/>
                  </a:lnTo>
                  <a:lnTo>
                    <a:pt x="244852" y="214433"/>
                  </a:lnTo>
                  <a:lnTo>
                    <a:pt x="283417" y="194487"/>
                  </a:lnTo>
                  <a:lnTo>
                    <a:pt x="327822" y="187324"/>
                  </a:lnTo>
                  <a:lnTo>
                    <a:pt x="372232" y="194487"/>
                  </a:lnTo>
                  <a:lnTo>
                    <a:pt x="410800" y="214433"/>
                  </a:lnTo>
                  <a:lnTo>
                    <a:pt x="441214" y="244848"/>
                  </a:lnTo>
                  <a:lnTo>
                    <a:pt x="461158" y="283416"/>
                  </a:lnTo>
                  <a:lnTo>
                    <a:pt x="468320" y="327822"/>
                  </a:lnTo>
                </a:path>
              </a:pathLst>
            </a:custGeom>
            <a:ln w="45593">
              <a:solidFill>
                <a:srgbClr val="FF7D4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164349" y="6708239"/>
              <a:ext cx="551815" cy="320675"/>
            </a:xfrm>
            <a:custGeom>
              <a:avLst/>
              <a:gdLst/>
              <a:ahLst/>
              <a:cxnLst/>
              <a:rect l="l" t="t" r="r" b="b"/>
              <a:pathLst>
                <a:path w="551815" h="320675">
                  <a:moveTo>
                    <a:pt x="0" y="0"/>
                  </a:moveTo>
                  <a:lnTo>
                    <a:pt x="551218" y="0"/>
                  </a:lnTo>
                </a:path>
                <a:path w="551815" h="320675">
                  <a:moveTo>
                    <a:pt x="0" y="106708"/>
                  </a:moveTo>
                  <a:lnTo>
                    <a:pt x="455347" y="106708"/>
                  </a:lnTo>
                </a:path>
                <a:path w="551815" h="320675">
                  <a:moveTo>
                    <a:pt x="0" y="213407"/>
                  </a:moveTo>
                  <a:lnTo>
                    <a:pt x="335518" y="213407"/>
                  </a:lnTo>
                </a:path>
                <a:path w="551815" h="320675">
                  <a:moveTo>
                    <a:pt x="0" y="320115"/>
                  </a:moveTo>
                  <a:lnTo>
                    <a:pt x="215689" y="320115"/>
                  </a:lnTo>
                </a:path>
              </a:pathLst>
            </a:custGeom>
            <a:ln w="4559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852912" y="8569368"/>
              <a:ext cx="706755" cy="419734"/>
            </a:xfrm>
            <a:custGeom>
              <a:avLst/>
              <a:gdLst/>
              <a:ahLst/>
              <a:cxnLst/>
              <a:rect l="l" t="t" r="r" b="b"/>
              <a:pathLst>
                <a:path w="706754" h="419734">
                  <a:moveTo>
                    <a:pt x="198768" y="419631"/>
                  </a:moveTo>
                  <a:lnTo>
                    <a:pt x="0" y="419631"/>
                  </a:lnTo>
                  <a:lnTo>
                    <a:pt x="0" y="287122"/>
                  </a:lnTo>
                  <a:lnTo>
                    <a:pt x="8676" y="244135"/>
                  </a:lnTo>
                  <a:lnTo>
                    <a:pt x="32340" y="209031"/>
                  </a:lnTo>
                  <a:lnTo>
                    <a:pt x="67440" y="185364"/>
                  </a:lnTo>
                  <a:lnTo>
                    <a:pt x="110425" y="176685"/>
                  </a:lnTo>
                  <a:lnTo>
                    <a:pt x="132509" y="176685"/>
                  </a:lnTo>
                  <a:lnTo>
                    <a:pt x="132509" y="110436"/>
                  </a:lnTo>
                  <a:lnTo>
                    <a:pt x="141187" y="67449"/>
                  </a:lnTo>
                  <a:lnTo>
                    <a:pt x="164853" y="32345"/>
                  </a:lnTo>
                  <a:lnTo>
                    <a:pt x="199953" y="8678"/>
                  </a:lnTo>
                  <a:lnTo>
                    <a:pt x="242935" y="0"/>
                  </a:lnTo>
                  <a:lnTo>
                    <a:pt x="485880" y="0"/>
                  </a:lnTo>
                  <a:lnTo>
                    <a:pt x="528865" y="8678"/>
                  </a:lnTo>
                  <a:lnTo>
                    <a:pt x="563965" y="32345"/>
                  </a:lnTo>
                  <a:lnTo>
                    <a:pt x="587629" y="67449"/>
                  </a:lnTo>
                  <a:lnTo>
                    <a:pt x="596306" y="110436"/>
                  </a:lnTo>
                  <a:lnTo>
                    <a:pt x="596306" y="220862"/>
                  </a:lnTo>
                  <a:lnTo>
                    <a:pt x="639293" y="229540"/>
                  </a:lnTo>
                  <a:lnTo>
                    <a:pt x="674397" y="253206"/>
                  </a:lnTo>
                  <a:lnTo>
                    <a:pt x="698065" y="288307"/>
                  </a:lnTo>
                  <a:lnTo>
                    <a:pt x="706743" y="331288"/>
                  </a:lnTo>
                  <a:lnTo>
                    <a:pt x="706743" y="419631"/>
                  </a:lnTo>
                  <a:lnTo>
                    <a:pt x="507963" y="419631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941249" y="8834400"/>
              <a:ext cx="530225" cy="419734"/>
            </a:xfrm>
            <a:custGeom>
              <a:avLst/>
              <a:gdLst/>
              <a:ahLst/>
              <a:cxnLst/>
              <a:rect l="l" t="t" r="r" b="b"/>
              <a:pathLst>
                <a:path w="530225" h="419734">
                  <a:moveTo>
                    <a:pt x="265028" y="0"/>
                  </a:moveTo>
                  <a:lnTo>
                    <a:pt x="265028" y="419631"/>
                  </a:lnTo>
                </a:path>
                <a:path w="530225" h="419734">
                  <a:moveTo>
                    <a:pt x="176685" y="44166"/>
                  </a:moveTo>
                  <a:lnTo>
                    <a:pt x="176685" y="265028"/>
                  </a:lnTo>
                  <a:lnTo>
                    <a:pt x="0" y="265028"/>
                  </a:lnTo>
                </a:path>
                <a:path w="530225" h="419734">
                  <a:moveTo>
                    <a:pt x="353371" y="44166"/>
                  </a:moveTo>
                  <a:lnTo>
                    <a:pt x="353371" y="331288"/>
                  </a:lnTo>
                  <a:lnTo>
                    <a:pt x="530057" y="331288"/>
                  </a:lnTo>
                </a:path>
              </a:pathLst>
            </a:custGeom>
            <a:ln w="4171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852903" y="9099429"/>
              <a:ext cx="706755" cy="243204"/>
            </a:xfrm>
            <a:custGeom>
              <a:avLst/>
              <a:gdLst/>
              <a:ahLst/>
              <a:cxnLst/>
              <a:rect l="l" t="t" r="r" b="b"/>
              <a:pathLst>
                <a:path w="706754" h="243204">
                  <a:moveTo>
                    <a:pt x="44176" y="0"/>
                  </a:moveTo>
                  <a:lnTo>
                    <a:pt x="0" y="0"/>
                  </a:lnTo>
                </a:path>
                <a:path w="706754" h="243204">
                  <a:moveTo>
                    <a:pt x="353371" y="198768"/>
                  </a:moveTo>
                  <a:lnTo>
                    <a:pt x="353371" y="242945"/>
                  </a:lnTo>
                </a:path>
                <a:path w="706754" h="243204">
                  <a:moveTo>
                    <a:pt x="662576" y="66259"/>
                  </a:moveTo>
                  <a:lnTo>
                    <a:pt x="706743" y="66259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872119" y="2055266"/>
              <a:ext cx="505459" cy="41910"/>
            </a:xfrm>
            <a:custGeom>
              <a:avLst/>
              <a:gdLst/>
              <a:ahLst/>
              <a:cxnLst/>
              <a:rect l="l" t="t" r="r" b="b"/>
              <a:pathLst>
                <a:path w="505459" h="41910">
                  <a:moveTo>
                    <a:pt x="505282" y="0"/>
                  </a:moveTo>
                  <a:lnTo>
                    <a:pt x="0" y="0"/>
                  </a:lnTo>
                  <a:lnTo>
                    <a:pt x="0" y="41495"/>
                  </a:lnTo>
                  <a:lnTo>
                    <a:pt x="505282" y="41495"/>
                  </a:lnTo>
                  <a:lnTo>
                    <a:pt x="505282" y="0"/>
                  </a:lnTo>
                  <a:close/>
                </a:path>
              </a:pathLst>
            </a:custGeom>
            <a:solidFill>
              <a:srgbClr val="8FEBC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145" y="1812396"/>
              <a:ext cx="130591" cy="1964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9240" y="2143150"/>
              <a:ext cx="196495" cy="1964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784228" y="1724519"/>
              <a:ext cx="844550" cy="2957195"/>
            </a:xfrm>
            <a:custGeom>
              <a:avLst/>
              <a:gdLst/>
              <a:ahLst/>
              <a:cxnLst/>
              <a:rect l="l" t="t" r="r" b="b"/>
              <a:pathLst>
                <a:path w="844550" h="2957195">
                  <a:moveTo>
                    <a:pt x="43942" y="330758"/>
                  </a:moveTo>
                  <a:lnTo>
                    <a:pt x="0" y="330758"/>
                  </a:lnTo>
                  <a:lnTo>
                    <a:pt x="0" y="372249"/>
                  </a:lnTo>
                  <a:lnTo>
                    <a:pt x="43942" y="372249"/>
                  </a:lnTo>
                  <a:lnTo>
                    <a:pt x="43942" y="330758"/>
                  </a:lnTo>
                  <a:close/>
                </a:path>
                <a:path w="844550" h="2957195">
                  <a:moveTo>
                    <a:pt x="196494" y="659079"/>
                  </a:moveTo>
                  <a:lnTo>
                    <a:pt x="155003" y="659079"/>
                  </a:lnTo>
                  <a:lnTo>
                    <a:pt x="155003" y="703021"/>
                  </a:lnTo>
                  <a:lnTo>
                    <a:pt x="196494" y="703021"/>
                  </a:lnTo>
                  <a:lnTo>
                    <a:pt x="196494" y="659079"/>
                  </a:lnTo>
                  <a:close/>
                </a:path>
                <a:path w="844550" h="2957195">
                  <a:moveTo>
                    <a:pt x="262420" y="0"/>
                  </a:moveTo>
                  <a:lnTo>
                    <a:pt x="220916" y="0"/>
                  </a:lnTo>
                  <a:lnTo>
                    <a:pt x="220916" y="43942"/>
                  </a:lnTo>
                  <a:lnTo>
                    <a:pt x="262420" y="43942"/>
                  </a:lnTo>
                  <a:lnTo>
                    <a:pt x="262420" y="0"/>
                  </a:lnTo>
                  <a:close/>
                </a:path>
                <a:path w="844550" h="2957195">
                  <a:moveTo>
                    <a:pt x="793280" y="2477122"/>
                  </a:moveTo>
                  <a:lnTo>
                    <a:pt x="751878" y="2477122"/>
                  </a:lnTo>
                  <a:lnTo>
                    <a:pt x="751878" y="2518549"/>
                  </a:lnTo>
                  <a:lnTo>
                    <a:pt x="751878" y="2914789"/>
                  </a:lnTo>
                  <a:lnTo>
                    <a:pt x="92214" y="2914789"/>
                  </a:lnTo>
                  <a:lnTo>
                    <a:pt x="92214" y="2518549"/>
                  </a:lnTo>
                  <a:lnTo>
                    <a:pt x="751878" y="2518549"/>
                  </a:lnTo>
                  <a:lnTo>
                    <a:pt x="751878" y="2477122"/>
                  </a:lnTo>
                  <a:lnTo>
                    <a:pt x="751878" y="2476639"/>
                  </a:lnTo>
                  <a:lnTo>
                    <a:pt x="50812" y="2476639"/>
                  </a:lnTo>
                  <a:lnTo>
                    <a:pt x="50812" y="2518549"/>
                  </a:lnTo>
                  <a:lnTo>
                    <a:pt x="50812" y="2914789"/>
                  </a:lnTo>
                  <a:lnTo>
                    <a:pt x="50812" y="2956699"/>
                  </a:lnTo>
                  <a:lnTo>
                    <a:pt x="793280" y="2956699"/>
                  </a:lnTo>
                  <a:lnTo>
                    <a:pt x="793280" y="2915272"/>
                  </a:lnTo>
                  <a:lnTo>
                    <a:pt x="793280" y="2914789"/>
                  </a:lnTo>
                  <a:lnTo>
                    <a:pt x="793280" y="2477122"/>
                  </a:lnTo>
                  <a:close/>
                </a:path>
                <a:path w="844550" h="2957195">
                  <a:moveTo>
                    <a:pt x="844080" y="351510"/>
                  </a:moveTo>
                  <a:lnTo>
                    <a:pt x="594385" y="129552"/>
                  </a:lnTo>
                  <a:lnTo>
                    <a:pt x="594385" y="242887"/>
                  </a:lnTo>
                  <a:lnTo>
                    <a:pt x="395427" y="242887"/>
                  </a:lnTo>
                  <a:lnTo>
                    <a:pt x="395427" y="284378"/>
                  </a:lnTo>
                  <a:lnTo>
                    <a:pt x="635889" y="284378"/>
                  </a:lnTo>
                  <a:lnTo>
                    <a:pt x="635889" y="221970"/>
                  </a:lnTo>
                  <a:lnTo>
                    <a:pt x="781634" y="351510"/>
                  </a:lnTo>
                  <a:lnTo>
                    <a:pt x="635889" y="481063"/>
                  </a:lnTo>
                  <a:lnTo>
                    <a:pt x="635889" y="418642"/>
                  </a:lnTo>
                  <a:lnTo>
                    <a:pt x="395427" y="418642"/>
                  </a:lnTo>
                  <a:lnTo>
                    <a:pt x="395427" y="460133"/>
                  </a:lnTo>
                  <a:lnTo>
                    <a:pt x="594385" y="460133"/>
                  </a:lnTo>
                  <a:lnTo>
                    <a:pt x="594385" y="573468"/>
                  </a:lnTo>
                  <a:lnTo>
                    <a:pt x="844080" y="3515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684" y="4288548"/>
              <a:ext cx="567690" cy="307340"/>
            </a:xfrm>
            <a:custGeom>
              <a:avLst/>
              <a:gdLst/>
              <a:ahLst/>
              <a:cxnLst/>
              <a:rect l="l" t="t" r="r" b="b"/>
              <a:pathLst>
                <a:path w="567690" h="307339">
                  <a:moveTo>
                    <a:pt x="304292" y="723"/>
                  </a:moveTo>
                  <a:lnTo>
                    <a:pt x="262890" y="723"/>
                  </a:lnTo>
                  <a:lnTo>
                    <a:pt x="262890" y="42151"/>
                  </a:lnTo>
                  <a:lnTo>
                    <a:pt x="262890" y="263131"/>
                  </a:lnTo>
                  <a:lnTo>
                    <a:pt x="41389" y="263131"/>
                  </a:lnTo>
                  <a:lnTo>
                    <a:pt x="41389" y="42151"/>
                  </a:lnTo>
                  <a:lnTo>
                    <a:pt x="262890" y="42151"/>
                  </a:lnTo>
                  <a:lnTo>
                    <a:pt x="262890" y="723"/>
                  </a:lnTo>
                  <a:lnTo>
                    <a:pt x="262890" y="241"/>
                  </a:lnTo>
                  <a:lnTo>
                    <a:pt x="0" y="241"/>
                  </a:lnTo>
                  <a:lnTo>
                    <a:pt x="0" y="42151"/>
                  </a:lnTo>
                  <a:lnTo>
                    <a:pt x="0" y="263131"/>
                  </a:lnTo>
                  <a:lnTo>
                    <a:pt x="0" y="305041"/>
                  </a:lnTo>
                  <a:lnTo>
                    <a:pt x="304292" y="305041"/>
                  </a:lnTo>
                  <a:lnTo>
                    <a:pt x="304292" y="263613"/>
                  </a:lnTo>
                  <a:lnTo>
                    <a:pt x="304292" y="263131"/>
                  </a:lnTo>
                  <a:lnTo>
                    <a:pt x="304292" y="723"/>
                  </a:lnTo>
                  <a:close/>
                </a:path>
                <a:path w="567690" h="307339">
                  <a:moveTo>
                    <a:pt x="391922" y="0"/>
                  </a:moveTo>
                  <a:lnTo>
                    <a:pt x="350532" y="0"/>
                  </a:lnTo>
                  <a:lnTo>
                    <a:pt x="350532" y="306730"/>
                  </a:lnTo>
                  <a:lnTo>
                    <a:pt x="391922" y="306730"/>
                  </a:lnTo>
                  <a:lnTo>
                    <a:pt x="391922" y="0"/>
                  </a:lnTo>
                  <a:close/>
                </a:path>
                <a:path w="567690" h="307339">
                  <a:moveTo>
                    <a:pt x="479552" y="0"/>
                  </a:moveTo>
                  <a:lnTo>
                    <a:pt x="438162" y="0"/>
                  </a:lnTo>
                  <a:lnTo>
                    <a:pt x="438162" y="306730"/>
                  </a:lnTo>
                  <a:lnTo>
                    <a:pt x="479552" y="306730"/>
                  </a:lnTo>
                  <a:lnTo>
                    <a:pt x="479552" y="0"/>
                  </a:lnTo>
                  <a:close/>
                </a:path>
                <a:path w="567690" h="307339">
                  <a:moveTo>
                    <a:pt x="567182" y="0"/>
                  </a:moveTo>
                  <a:lnTo>
                    <a:pt x="525792" y="0"/>
                  </a:lnTo>
                  <a:lnTo>
                    <a:pt x="525792" y="306730"/>
                  </a:lnTo>
                  <a:lnTo>
                    <a:pt x="567182" y="306730"/>
                  </a:lnTo>
                  <a:lnTo>
                    <a:pt x="567182" y="0"/>
                  </a:lnTo>
                  <a:close/>
                </a:path>
              </a:pathLst>
            </a:custGeom>
            <a:solidFill>
              <a:srgbClr val="30BA78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889293" y="3916113"/>
              <a:ext cx="634365" cy="325120"/>
            </a:xfrm>
            <a:custGeom>
              <a:avLst/>
              <a:gdLst/>
              <a:ahLst/>
              <a:cxnLst/>
              <a:rect l="l" t="t" r="r" b="b"/>
              <a:pathLst>
                <a:path w="634365" h="325120">
                  <a:moveTo>
                    <a:pt x="337680" y="0"/>
                  </a:moveTo>
                  <a:lnTo>
                    <a:pt x="296291" y="0"/>
                  </a:lnTo>
                  <a:lnTo>
                    <a:pt x="296291" y="119430"/>
                  </a:lnTo>
                  <a:lnTo>
                    <a:pt x="0" y="288747"/>
                  </a:lnTo>
                  <a:lnTo>
                    <a:pt x="20523" y="324675"/>
                  </a:lnTo>
                  <a:lnTo>
                    <a:pt x="316979" y="155282"/>
                  </a:lnTo>
                  <a:lnTo>
                    <a:pt x="613422" y="324675"/>
                  </a:lnTo>
                  <a:lnTo>
                    <a:pt x="633958" y="288747"/>
                  </a:lnTo>
                  <a:lnTo>
                    <a:pt x="337680" y="119443"/>
                  </a:lnTo>
                  <a:lnTo>
                    <a:pt x="33768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925094" y="8411971"/>
            <a:ext cx="5966156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边缘 IT 运维</a:t>
            </a:r>
            <a:endParaRPr sz="28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在网络边缘部署智能设备。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优势：一致性、高性能、可靠性、安全性，这些对于制造业边缘用例都至关重要。</a:t>
            </a:r>
            <a:r>
              <a:rPr lang="en-US" sz="1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56381" y="1478787"/>
            <a:ext cx="7463491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为什么选择 SUSE？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80250" y="4442218"/>
            <a:ext cx="3276600" cy="166122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spcBef>
                <a:spcPts val="140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>Office Depot 的现代化项目节省了 40% 以上的 IT 管理成本。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lang="en-US" sz="22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765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9948" y="4078673"/>
            <a:ext cx="1210601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40%</a:t>
            </a:r>
            <a:r>
              <a:rPr lang="en-US" altLang="zh-CN" sz="6150" baseline="-17615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58423" y="1636268"/>
            <a:ext cx="5250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借助 SUSE 保持领先：</a:t>
            </a:r>
            <a:endParaRPr sz="240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13447"/>
            <a:ext cx="10587299" cy="58951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66268" y="2848863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提供支持零售商快速创新的支柱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7840" y="2721356"/>
            <a:ext cx="7550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01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22850" y="2727664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66268" y="4467351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不断发展的产品和服务，紧跟最新技术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7840" y="4348988"/>
            <a:ext cx="755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02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2850" y="4353552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268" y="6091935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集成就绪的解决方案，避免供应商锁定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67840" y="5973571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03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22850" y="5979429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66268" y="7731760"/>
            <a:ext cx="4781982" cy="557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可互操作的开放架构，让你轻松快速采用新技术</a:t>
            </a:r>
            <a:r>
              <a:rPr lang="en-US"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67840" y="7601204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04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22850" y="7605317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6268" y="9399016"/>
            <a:ext cx="478198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安全稳定，值得信赖</a:t>
            </a:r>
            <a:endParaRPr sz="1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67840" y="9225788"/>
            <a:ext cx="756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0BA78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05</a:t>
            </a:r>
            <a:endParaRPr sz="4800" dirty="0"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22850" y="9231194"/>
            <a:ext cx="72000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382" y="2458646"/>
            <a:ext cx="4318674" cy="276062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60"/>
              </a:spcBef>
            </a:pP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SUSE 为整个关键系统提供了一个安全和弹性的基础层，用于克服数字化转型带来的暴露风险。对于零售商而言，这相当于为应用程序端到端嵌入了安全性。SUSE 还提供了一个符合内部策略和外部法规的框架。</a:t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700" dirty="0">
                <a:solidFill>
                  <a:srgbClr val="0C322C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587121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solidFill>
                  <a:srgbClr val="0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嵌入安全</a:t>
            </a:r>
            <a:endParaRPr sz="46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211" y="2490614"/>
            <a:ext cx="3540839" cy="2367956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spcBef>
                <a:spcPts val="165"/>
              </a:spcBef>
            </a:pPr>
            <a:r>
              <a:rPr lang="en" altLang="zh-CN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>零售业管理人员每年要防御 80% 的针对性攻击，遭遇 32 起安全漏洞，该数据略高于全球平均水平。</a:t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lang="en-US"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r>
              <a:rPr sz="22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3"/>
              </a:rPr>
              <a:t/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944"/>
              </a:spcBef>
            </a:pPr>
            <a:r>
              <a:rPr sz="13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Accenture</a:t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6721" y="2426736"/>
            <a:ext cx="1208220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>80%</a:t>
            </a:r>
            <a:r>
              <a:rPr lang="en-US" sz="6150" baseline="-18292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</a:rPr>
              <a:t/>
            </a:r>
            <a:r>
              <a:rPr lang="en" altLang="zh-CN" sz="2400" baseline="-8101" dirty="0">
                <a:solidFill>
                  <a:srgbClr val="FF7D4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 </a:t>
            </a:r>
            <a:endParaRPr sz="22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0104098" cy="113085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2213" y="7146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0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100" y="11308556"/>
                </a:lnTo>
                <a:lnTo>
                  <a:pt x="20104100" y="0"/>
                </a:lnTo>
                <a:close/>
              </a:path>
            </a:pathLst>
          </a:custGeom>
          <a:solidFill>
            <a:srgbClr val="071B18">
              <a:alpha val="69799"/>
            </a:srgbClr>
          </a:solidFill>
        </p:spPr>
        <p:txBody>
          <a:bodyPr wrap="square" lIns="0" tIns="0" rIns="0" bIns="0" rtlCol="0"/>
          <a:lstStyle/>
          <a:p>
            <a:endParaRPr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9082" y="6471246"/>
            <a:ext cx="4701540" cy="197002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8321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230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Office Depot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2291080">
              <a:lnSpc>
                <a:spcPct val="135400"/>
              </a:lnSpc>
              <a:spcBef>
                <a:spcPts val="665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将 IT 管理成本降低 40%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了解更多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7655" y="3924236"/>
            <a:ext cx="4701540" cy="199631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30924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Carrefour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1708150">
              <a:lnSpc>
                <a:spcPct val="135400"/>
              </a:lnSpc>
              <a:spcBef>
                <a:spcPts val="670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支持超快速交易和最新洞察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了解更多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2" y="3924236"/>
            <a:ext cx="4701540" cy="1996316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30924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C&amp;A</a:t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 marR="1847850">
              <a:lnSpc>
                <a:spcPct val="135400"/>
              </a:lnSpc>
              <a:spcBef>
                <a:spcPts val="670"/>
              </a:spcBef>
            </a:pP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加速业务分析和员工生产力</a:t>
            </a:r>
            <a:r>
              <a:rPr lang="en-US"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1300" dirty="0">
                <a:uFill>
                  <a:solidFill>
                    <a:srgbClr val="000000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endParaRPr sz="13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sz="1700" u="sng" dirty="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了解更多</a:t>
            </a:r>
            <a:endParaRPr lang="en-US" sz="1700" u="sng" dirty="0">
              <a:solidFill>
                <a:srgbClr val="2453FF"/>
              </a:solidFill>
              <a:uFill>
                <a:solidFill>
                  <a:srgbClr val="2453FF"/>
                </a:solidFill>
              </a:uFill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  <a:p>
            <a:pPr marL="297815">
              <a:lnSpc>
                <a:spcPct val="100000"/>
              </a:lnSpc>
            </a:pPr>
            <a:endParaRPr sz="1700" dirty="0">
              <a:latin typeface="Source Han Sans CN" panose="020B0500000000000000" pitchFamily="34" charset="-128"/>
              <a:ea typeface="Source Han Sans CN" panose="020B0500000000000000" pitchFamily="34" charset="-128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9982" y="3839971"/>
            <a:ext cx="7625036" cy="272799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80"/>
              </a:spcBef>
            </a:pP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>携手 SUSE，向面向未来的商店迈进。作为开源的边缘解决方案提供商，我们通过启用敏捷、安全和优化的基础架构来支持零售客户体验转型。</a:t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altLang="zh-CN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lang="en-US"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r>
              <a:rPr sz="2400" b="1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Tahoma"/>
              </a:rPr>
              <a:t/>
            </a:r>
            <a:endParaRPr sz="2400" dirty="0">
              <a:latin typeface="Source Han Sans CN" panose="020B0500000000000000" pitchFamily="34" charset="-128"/>
              <a:ea typeface="Source Han Sans CN" panose="020B0500000000000000" pitchFamily="34" charset="-128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09982" y="6682329"/>
            <a:ext cx="7625036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spcBef>
                <a:spcPts val="275"/>
              </a:spcBef>
            </a:pPr>
            <a:r>
              <a:rPr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>前往我们的零售页面，了解 SUSE 如何助力你的企业。</a:t>
            </a:r>
            <a:r>
              <a:rPr lang="en-US"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/>
            </a:r>
            <a:r>
              <a:rPr sz="2400" u="sng" dirty="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Source Han Sans CN" panose="020B0500000000000000" pitchFamily="34" charset="-128"/>
                <a:ea typeface="Source Han Sans CN" panose="020B0500000000000000" pitchFamily="34" charset="-128"/>
                <a:cs typeface="Trebuchet MS"/>
                <a:hlinkClick r:id="rId7"/>
              </a:rPr>
              <a:t/>
            </a:r>
            <a:endParaRPr sz="2400" dirty="0">
              <a:solidFill>
                <a:srgbClr val="ED7D3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7499" y="1760749"/>
            <a:ext cx="16222700" cy="72648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4920"/>
              </a:lnSpc>
              <a:spcBef>
                <a:spcPts val="765"/>
              </a:spcBef>
            </a:pP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>我们如何改变零售业</a:t>
            </a:r>
            <a:r>
              <a:rPr lang="en-US"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lang="en-US"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  <a:r>
              <a:rPr sz="4600" dirty="0">
                <a:latin typeface="Source Han Sans CN" panose="020B0500000000000000" pitchFamily="34" charset="-128"/>
                <a:ea typeface="Source Han Sans CN" panose="020B0500000000000000" pitchFamily="34" charset="-128"/>
                <a:cs typeface="Lucida Sans Unicode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7D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1044</Words>
  <Application>Microsoft Macintosh PowerPoint</Application>
  <PresentationFormat>自定义</PresentationFormat>
  <Paragraphs>84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Source Han Sans CN</vt:lpstr>
      <vt:lpstr>Calibri</vt:lpstr>
      <vt:lpstr>Trebuchet MS</vt:lpstr>
      <vt:lpstr>Office Theme</vt:lpstr>
      <vt:lpstr>Personalizing your store of the future</vt:lpstr>
      <vt:lpstr>The retailer's challenge</vt:lpstr>
      <vt:lpstr>How to meet the retail imperatives</vt:lpstr>
      <vt:lpstr>Why SUSE?</vt:lpstr>
      <vt:lpstr>Security embedded</vt:lpstr>
      <vt:lpstr>How we're already transforming the retail industry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Personalizing your
store of the future</dc:title>
  <cp:lastModifiedBy>Vicky Wong</cp:lastModifiedBy>
  <cp:revision>174</cp:revision>
  <dcterms:created xsi:type="dcterms:W3CDTF">2023-05-24T07:14:05Z</dcterms:created>
  <dcterms:modified xsi:type="dcterms:W3CDTF">2023-05-25T03:27:48Z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LastSaved">
    <vt:filetime>2023-05-24T00:00:00Z</vt:filetime>
  </property>
</Properties>
</file>